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slideMasters/slideMaster38.xml" ContentType="application/vnd.openxmlformats-officedocument.presentationml.slideMaster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notesMasterIdLst>
    <p:notesMasterId r:id="rId40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3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8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5486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My Speaking Score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914400" y="841248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5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SPEAKING LAB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914400" y="2194560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5" name="Text 3"/>
          <p:cNvSpPr/>
          <p:nvPr/>
        </p:nvSpPr>
        <p:spPr>
          <a:xfrm>
            <a:off x="1133856" y="21031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COMPLETE BEGINNER COURSE  ·  2026 IBT SPEAKING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914400" y="2560320"/>
            <a:ext cx="69494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Train your TOEFL</a:t>
            </a:r>
            <a:endParaRPr lang="en-US" sz="4400" dirty="0"/>
          </a:p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Speaking score </a:t>
            </a:r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like an athlete.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914400" y="4846320"/>
            <a:ext cx="6035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50" dirty="0">
                <a:solidFill>
                  <a:srgbClr val="5A5F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From zero to test-ready: the two tasks, how ETS scores them, and the tactics that move your band. Built on the official 2026 rubrics.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914400" y="5715000"/>
            <a:ext cx="2651760" cy="548640"/>
          </a:xfrm>
          <a:prstGeom prst="roundRect">
            <a:avLst>
              <a:gd name="adj" fmla="val 50000"/>
            </a:avLst>
          </a:prstGeom>
          <a:solidFill>
            <a:srgbClr val="16181F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571500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Begin</a:t>
            </a:r>
            <a:pPr algn="ctr" indent="0" marL="0">
              <a:buNone/>
            </a:pPr>
            <a:r>
              <a:rPr lang="en-US" sz="1350" b="1" dirty="0">
                <a:solidFill>
                  <a:srgbClr val="F058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→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3794760" y="571500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spc="12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38 slides  ·  5 parts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7955280" y="2011680"/>
            <a:ext cx="3337560" cy="3703320"/>
          </a:xfrm>
          <a:prstGeom prst="roundRect">
            <a:avLst>
              <a:gd name="adj" fmla="val 4932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321040" y="235915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18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SPEAKING SECTION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8321040" y="2724912"/>
            <a:ext cx="2606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4.5</a:t>
            </a:r>
            <a:pPr algn="l" indent="0" marL="0">
              <a:buNone/>
            </a:pPr>
            <a:r>
              <a:rPr lang="en-US" sz="1700" dirty="0">
                <a:solidFill>
                  <a:srgbClr val="9A9EA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/6</a:t>
            </a:r>
            <a:endParaRPr lang="en-US" sz="5200" dirty="0"/>
          </a:p>
        </p:txBody>
      </p:sp>
      <p:sp>
        <p:nvSpPr>
          <p:cNvPr id="14" name="Shape 12"/>
          <p:cNvSpPr/>
          <p:nvPr/>
        </p:nvSpPr>
        <p:spPr>
          <a:xfrm>
            <a:off x="8321040" y="3794760"/>
            <a:ext cx="1417320" cy="329184"/>
          </a:xfrm>
          <a:prstGeom prst="roundRect">
            <a:avLst>
              <a:gd name="adj" fmla="val 50000"/>
            </a:avLst>
          </a:prstGeom>
          <a:solidFill>
            <a:srgbClr val="EAF4E3"/>
          </a:solidFill>
          <a:ln/>
        </p:spPr>
      </p:sp>
      <p:sp>
        <p:nvSpPr>
          <p:cNvPr id="15" name="Shape 13"/>
          <p:cNvSpPr/>
          <p:nvPr/>
        </p:nvSpPr>
        <p:spPr>
          <a:xfrm>
            <a:off x="8503920" y="3913632"/>
            <a:ext cx="91440" cy="91440"/>
          </a:xfrm>
          <a:prstGeom prst="ellipse">
            <a:avLst/>
          </a:prstGeom>
          <a:solidFill>
            <a:srgbClr val="8FCF77"/>
          </a:solidFill>
          <a:ln/>
        </p:spPr>
      </p:sp>
      <p:sp>
        <p:nvSpPr>
          <p:cNvPr id="16" name="Text 14"/>
          <p:cNvSpPr/>
          <p:nvPr/>
        </p:nvSpPr>
        <p:spPr>
          <a:xfrm>
            <a:off x="8668512" y="3794760"/>
            <a:ext cx="996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150" kern="0" dirty="0">
                <a:solidFill>
                  <a:srgbClr val="4B8A3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CEFR  B2–C1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8321040" y="4343400"/>
            <a:ext cx="2606040" cy="0"/>
          </a:xfrm>
          <a:prstGeom prst="line">
            <a:avLst/>
          </a:prstGeom>
          <a:noFill/>
          <a:ln w="12700">
            <a:solidFill>
              <a:srgbClr val="E6E2D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321040" y="4498848"/>
            <a:ext cx="2606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 RESPONSES  ·  EACH 0–5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8321040" y="4754880"/>
            <a:ext cx="1211580" cy="713232"/>
          </a:xfrm>
          <a:prstGeom prst="roundRect">
            <a:avLst>
              <a:gd name="adj" fmla="val 10256"/>
            </a:avLst>
          </a:prstGeom>
          <a:solidFill>
            <a:srgbClr val="F7F5EF"/>
          </a:solidFill>
          <a:ln w="12700">
            <a:solidFill>
              <a:srgbClr val="E6E2D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321040" y="4809744"/>
            <a:ext cx="12115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7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8321040" y="5212080"/>
            <a:ext cx="12115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80" spc="6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LISTEN &amp; REPEAT</a:t>
            </a:r>
            <a:endParaRPr lang="en-US" sz="580" dirty="0"/>
          </a:p>
        </p:txBody>
      </p:sp>
      <p:sp>
        <p:nvSpPr>
          <p:cNvPr id="22" name="Shape 20"/>
          <p:cNvSpPr/>
          <p:nvPr/>
        </p:nvSpPr>
        <p:spPr>
          <a:xfrm>
            <a:off x="9715500" y="4754880"/>
            <a:ext cx="1211580" cy="713232"/>
          </a:xfrm>
          <a:prstGeom prst="roundRect">
            <a:avLst>
              <a:gd name="adj" fmla="val 10256"/>
            </a:avLst>
          </a:prstGeom>
          <a:solidFill>
            <a:srgbClr val="F7F5EF"/>
          </a:solidFill>
          <a:ln w="12700">
            <a:solidFill>
              <a:srgbClr val="E6E2D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715500" y="4809744"/>
            <a:ext cx="12115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4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9715500" y="5212080"/>
            <a:ext cx="12115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80" spc="6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TAKE AN INTERVIEW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01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618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8680" y="960120"/>
            <a:ext cx="64008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20232C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02</a:t>
            </a:r>
            <a:endParaRPr lang="en-US" sz="20000" dirty="0"/>
          </a:p>
        </p:txBody>
      </p:sp>
      <p:sp>
        <p:nvSpPr>
          <p:cNvPr id="3" name="Shape 1"/>
          <p:cNvSpPr/>
          <p:nvPr/>
        </p:nvSpPr>
        <p:spPr>
          <a:xfrm>
            <a:off x="914400" y="2697480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4" name="Text 2"/>
          <p:cNvSpPr/>
          <p:nvPr/>
        </p:nvSpPr>
        <p:spPr>
          <a:xfrm>
            <a:off x="1133856" y="26060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B9BDC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PART TWO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How the</a:t>
            </a:r>
            <a:endParaRPr lang="en-US" sz="42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scoring </a:t>
            </a:r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works.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914400" y="50749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AFB3B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Two scales, both real: every response earns 0–5, and those roll into a 1–6 band aligned to the CEFR.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SCORING MODEL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From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0–5 responses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to a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5A9AF1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1–6 band.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11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2423160"/>
            <a:ext cx="4952848" cy="32004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371600" y="2807208"/>
            <a:ext cx="40384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8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EACH RESPONSE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1371600" y="3136392"/>
            <a:ext cx="403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 – 5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1371600" y="4206240"/>
            <a:ext cx="403844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3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Each of your 11 responses gets one holistic score from 0 to 5, judged against the official rubric for that task.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6324448" y="2423160"/>
            <a:ext cx="4952848" cy="32004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781648" y="2807208"/>
            <a:ext cx="40384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80" kern="0" dirty="0">
                <a:solidFill>
                  <a:srgbClr val="5A9AF1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YOUR SECTION SCORE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6781648" y="3136392"/>
            <a:ext cx="403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 – 6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6781648" y="4206240"/>
            <a:ext cx="403844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3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Those scores combine into a section band from 1 to 6, in half-steps, aligned to the CEFR. Your overall score averages the four sections.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5867248" y="374904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9A9E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→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HOW A RESPONSE IS JUDGED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One score for the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whole response.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12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148840"/>
            <a:ext cx="7680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There are no separate marks for grammar, pace, and sounds. A trained AI rater reads the whole response and places it on a single 0–5 ladder — exactly as a human rater would.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descriptors below tell you what each rung sounds like.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8778240" y="2276856"/>
            <a:ext cx="237744" cy="237744"/>
          </a:xfrm>
          <a:prstGeom prst="ellipse">
            <a:avLst/>
          </a:prstGeom>
          <a:solidFill>
            <a:srgbClr val="8FCF77"/>
          </a:solidFill>
          <a:ln/>
        </p:spPr>
      </p:sp>
      <p:sp>
        <p:nvSpPr>
          <p:cNvPr id="9" name="Text 7"/>
          <p:cNvSpPr/>
          <p:nvPr/>
        </p:nvSpPr>
        <p:spPr>
          <a:xfrm>
            <a:off x="9189720" y="2240280"/>
            <a:ext cx="2087575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  Exact / fully successful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8778240" y="2843784"/>
            <a:ext cx="237744" cy="237744"/>
          </a:xfrm>
          <a:prstGeom prst="ellipse">
            <a:avLst/>
          </a:prstGeom>
          <a:solidFill>
            <a:srgbClr val="8FCF77"/>
          </a:solidFill>
          <a:ln/>
        </p:spPr>
      </p:sp>
      <p:sp>
        <p:nvSpPr>
          <p:cNvPr id="11" name="Text 9"/>
          <p:cNvSpPr/>
          <p:nvPr/>
        </p:nvSpPr>
        <p:spPr>
          <a:xfrm>
            <a:off x="9189720" y="2807208"/>
            <a:ext cx="2087575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  Minor changes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778240" y="3410712"/>
            <a:ext cx="237744" cy="237744"/>
          </a:xfrm>
          <a:prstGeom prst="ellipse">
            <a:avLst/>
          </a:prstGeom>
          <a:solidFill>
            <a:srgbClr val="F2C94C"/>
          </a:solidFill>
          <a:ln/>
        </p:spPr>
      </p:sp>
      <p:sp>
        <p:nvSpPr>
          <p:cNvPr id="13" name="Text 11"/>
          <p:cNvSpPr/>
          <p:nvPr/>
        </p:nvSpPr>
        <p:spPr>
          <a:xfrm>
            <a:off x="9189720" y="3374136"/>
            <a:ext cx="2087575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  Full but imperfect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778240" y="3977640"/>
            <a:ext cx="237744" cy="237744"/>
          </a:xfrm>
          <a:prstGeom prst="ellipse">
            <a:avLst/>
          </a:prstGeom>
          <a:solidFill>
            <a:srgbClr val="E8A463"/>
          </a:solidFill>
          <a:ln/>
        </p:spPr>
      </p:sp>
      <p:sp>
        <p:nvSpPr>
          <p:cNvPr id="15" name="Text 13"/>
          <p:cNvSpPr/>
          <p:nvPr/>
        </p:nvSpPr>
        <p:spPr>
          <a:xfrm>
            <a:off x="9189720" y="3941064"/>
            <a:ext cx="2087575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  Significant gaps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778240" y="4544568"/>
            <a:ext cx="237744" cy="237744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17" name="Text 15"/>
          <p:cNvSpPr/>
          <p:nvPr/>
        </p:nvSpPr>
        <p:spPr>
          <a:xfrm>
            <a:off x="9189720" y="4507992"/>
            <a:ext cx="2087575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  Minimal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8778240" y="5111496"/>
            <a:ext cx="237744" cy="237744"/>
          </a:xfrm>
          <a:prstGeom prst="ellipse">
            <a:avLst/>
          </a:prstGeom>
          <a:solidFill>
            <a:srgbClr val="C2566E"/>
          </a:solidFill>
          <a:ln/>
        </p:spPr>
      </p:sp>
      <p:sp>
        <p:nvSpPr>
          <p:cNvPr id="19" name="Text 17"/>
          <p:cNvSpPr/>
          <p:nvPr/>
        </p:nvSpPr>
        <p:spPr>
          <a:xfrm>
            <a:off x="9189720" y="5074920"/>
            <a:ext cx="2087575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  No usable response</a:t>
            </a:r>
            <a:endParaRPr lang="en-US" sz="12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LISTEN &amp; REPEAT · SCORING GUIDE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What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5 to 1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sounds like.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13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2331720"/>
            <a:ext cx="10362895" cy="566928"/>
          </a:xfrm>
          <a:prstGeom prst="roundRect">
            <a:avLst>
              <a:gd name="adj" fmla="val 2258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8992" y="2450592"/>
            <a:ext cx="457200" cy="329184"/>
          </a:xfrm>
          <a:prstGeom prst="roundRect">
            <a:avLst>
              <a:gd name="adj" fmla="val 16667"/>
            </a:avLst>
          </a:prstGeom>
          <a:solidFill>
            <a:srgbClr val="8FCF77"/>
          </a:solidFill>
          <a:ln/>
        </p:spPr>
      </p:sp>
      <p:sp>
        <p:nvSpPr>
          <p:cNvPr id="9" name="Text 7"/>
          <p:cNvSpPr/>
          <p:nvPr/>
        </p:nvSpPr>
        <p:spPr>
          <a:xfrm>
            <a:off x="1078992" y="2450592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5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783080" y="2331720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Exact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4343400" y="2331720"/>
            <a:ext cx="670529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Fully intelligible, an exact repetition of the prompt.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914400" y="3026664"/>
            <a:ext cx="10362895" cy="566928"/>
          </a:xfrm>
          <a:prstGeom prst="roundRect">
            <a:avLst>
              <a:gd name="adj" fmla="val 2258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78992" y="3145536"/>
            <a:ext cx="457200" cy="329184"/>
          </a:xfrm>
          <a:prstGeom prst="roundRect">
            <a:avLst>
              <a:gd name="adj" fmla="val 16667"/>
            </a:avLst>
          </a:prstGeom>
          <a:solidFill>
            <a:srgbClr val="7FB85F"/>
          </a:solidFill>
          <a:ln/>
        </p:spPr>
      </p:sp>
      <p:sp>
        <p:nvSpPr>
          <p:cNvPr id="14" name="Text 12"/>
          <p:cNvSpPr/>
          <p:nvPr/>
        </p:nvSpPr>
        <p:spPr>
          <a:xfrm>
            <a:off x="1078992" y="3145536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783080" y="3026664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Near-exact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4343400" y="3026664"/>
            <a:ext cx="670529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Minor word or grammar changes; meaning is intact.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914400" y="3721608"/>
            <a:ext cx="10362895" cy="566928"/>
          </a:xfrm>
          <a:prstGeom prst="roundRect">
            <a:avLst>
              <a:gd name="adj" fmla="val 2258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78992" y="3840480"/>
            <a:ext cx="457200" cy="329184"/>
          </a:xfrm>
          <a:prstGeom prst="roundRect">
            <a:avLst>
              <a:gd name="adj" fmla="val 16667"/>
            </a:avLst>
          </a:prstGeom>
          <a:solidFill>
            <a:srgbClr val="F2C94C"/>
          </a:solidFill>
          <a:ln/>
        </p:spPr>
      </p:sp>
      <p:sp>
        <p:nvSpPr>
          <p:cNvPr id="19" name="Text 17"/>
          <p:cNvSpPr/>
          <p:nvPr/>
        </p:nvSpPr>
        <p:spPr>
          <a:xfrm>
            <a:off x="1078992" y="384048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783080" y="3721608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Full but off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4343400" y="3721608"/>
            <a:ext cx="670529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full sentence, but the original meaning isn't accurate.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914400" y="4416552"/>
            <a:ext cx="10362895" cy="566928"/>
          </a:xfrm>
          <a:prstGeom prst="roundRect">
            <a:avLst>
              <a:gd name="adj" fmla="val 2258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78992" y="4535424"/>
            <a:ext cx="457200" cy="329184"/>
          </a:xfrm>
          <a:prstGeom prst="roundRect">
            <a:avLst>
              <a:gd name="adj" fmla="val 16667"/>
            </a:avLst>
          </a:prstGeom>
          <a:solidFill>
            <a:srgbClr val="E8A463"/>
          </a:solidFill>
          <a:ln/>
        </p:spPr>
      </p:sp>
      <p:sp>
        <p:nvSpPr>
          <p:cNvPr id="24" name="Text 22"/>
          <p:cNvSpPr/>
          <p:nvPr/>
        </p:nvSpPr>
        <p:spPr>
          <a:xfrm>
            <a:off x="1078992" y="4535424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783080" y="4416552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Fragmented</a:t>
            </a:r>
            <a:endParaRPr lang="en-US" sz="1450" dirty="0"/>
          </a:p>
        </p:txBody>
      </p:sp>
      <p:sp>
        <p:nvSpPr>
          <p:cNvPr id="26" name="Text 24"/>
          <p:cNvSpPr/>
          <p:nvPr/>
        </p:nvSpPr>
        <p:spPr>
          <a:xfrm>
            <a:off x="4343400" y="4416552"/>
            <a:ext cx="670529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large part is missing; meaning is fragmentary.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914400" y="5111496"/>
            <a:ext cx="10362895" cy="566928"/>
          </a:xfrm>
          <a:prstGeom prst="roundRect">
            <a:avLst>
              <a:gd name="adj" fmla="val 2258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78992" y="5230368"/>
            <a:ext cx="457200" cy="329184"/>
          </a:xfrm>
          <a:prstGeom prst="roundRect">
            <a:avLst>
              <a:gd name="adj" fmla="val 16667"/>
            </a:avLst>
          </a:prstGeom>
          <a:solidFill>
            <a:srgbClr val="F0584A"/>
          </a:solidFill>
          <a:ln/>
        </p:spPr>
      </p:sp>
      <p:sp>
        <p:nvSpPr>
          <p:cNvPr id="29" name="Text 27"/>
          <p:cNvSpPr/>
          <p:nvPr/>
        </p:nvSpPr>
        <p:spPr>
          <a:xfrm>
            <a:off x="1078992" y="5230368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783080" y="5111496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Minimal</a:t>
            </a:r>
            <a:endParaRPr lang="en-US" sz="1450" dirty="0"/>
          </a:p>
        </p:txBody>
      </p:sp>
      <p:sp>
        <p:nvSpPr>
          <p:cNvPr id="31" name="Text 29"/>
          <p:cNvSpPr/>
          <p:nvPr/>
        </p:nvSpPr>
        <p:spPr>
          <a:xfrm>
            <a:off x="4343400" y="5111496"/>
            <a:ext cx="670529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Only a few words; mostly unintelligible.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914400" y="5870448"/>
            <a:ext cx="103628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1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SOURCE: ETS TOEFL IBT SPEAKING SCORING GUIDE — LISTEN AND REPEAT (0–5). 0 = NO USABLE RESPONSE.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TAKE AN INTERVIEW · SCORING GUIDE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What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5 to 1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sounds like.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14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2331720"/>
            <a:ext cx="10362895" cy="566928"/>
          </a:xfrm>
          <a:prstGeom prst="roundRect">
            <a:avLst>
              <a:gd name="adj" fmla="val 2258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8992" y="2450592"/>
            <a:ext cx="457200" cy="329184"/>
          </a:xfrm>
          <a:prstGeom prst="roundRect">
            <a:avLst>
              <a:gd name="adj" fmla="val 16667"/>
            </a:avLst>
          </a:prstGeom>
          <a:solidFill>
            <a:srgbClr val="8FCF77"/>
          </a:solidFill>
          <a:ln/>
        </p:spPr>
      </p:sp>
      <p:sp>
        <p:nvSpPr>
          <p:cNvPr id="9" name="Text 7"/>
          <p:cNvSpPr/>
          <p:nvPr/>
        </p:nvSpPr>
        <p:spPr>
          <a:xfrm>
            <a:off x="1078992" y="2450592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5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783080" y="2331720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Fully successful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4343400" y="2331720"/>
            <a:ext cx="670529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 topic, well elaborated, fluent, clearly intelligible.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914400" y="3026664"/>
            <a:ext cx="10362895" cy="566928"/>
          </a:xfrm>
          <a:prstGeom prst="roundRect">
            <a:avLst>
              <a:gd name="adj" fmla="val 2258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78992" y="3145536"/>
            <a:ext cx="457200" cy="329184"/>
          </a:xfrm>
          <a:prstGeom prst="roundRect">
            <a:avLst>
              <a:gd name="adj" fmla="val 16667"/>
            </a:avLst>
          </a:prstGeom>
          <a:solidFill>
            <a:srgbClr val="7FB85F"/>
          </a:solidFill>
          <a:ln/>
        </p:spPr>
      </p:sp>
      <p:sp>
        <p:nvSpPr>
          <p:cNvPr id="14" name="Text 12"/>
          <p:cNvSpPr/>
          <p:nvPr/>
        </p:nvSpPr>
        <p:spPr>
          <a:xfrm>
            <a:off x="1078992" y="3145536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783080" y="3026664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Generally successful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4343400" y="3026664"/>
            <a:ext cx="670529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Addresses the question, reasonably clear, minor effort to follow.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914400" y="3721608"/>
            <a:ext cx="10362895" cy="566928"/>
          </a:xfrm>
          <a:prstGeom prst="roundRect">
            <a:avLst>
              <a:gd name="adj" fmla="val 2258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78992" y="3840480"/>
            <a:ext cx="457200" cy="329184"/>
          </a:xfrm>
          <a:prstGeom prst="roundRect">
            <a:avLst>
              <a:gd name="adj" fmla="val 16667"/>
            </a:avLst>
          </a:prstGeom>
          <a:solidFill>
            <a:srgbClr val="F2C94C"/>
          </a:solidFill>
          <a:ln/>
        </p:spPr>
      </p:sp>
      <p:sp>
        <p:nvSpPr>
          <p:cNvPr id="19" name="Text 17"/>
          <p:cNvSpPr/>
          <p:nvPr/>
        </p:nvSpPr>
        <p:spPr>
          <a:xfrm>
            <a:off x="1078992" y="384048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783080" y="3721608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Partially successful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4343400" y="3721608"/>
            <a:ext cx="670529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 topic but limited elaboration; choppy pace; some unclear sounds.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914400" y="4416552"/>
            <a:ext cx="10362895" cy="566928"/>
          </a:xfrm>
          <a:prstGeom prst="roundRect">
            <a:avLst>
              <a:gd name="adj" fmla="val 2258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78992" y="4535424"/>
            <a:ext cx="457200" cy="329184"/>
          </a:xfrm>
          <a:prstGeom prst="roundRect">
            <a:avLst>
              <a:gd name="adj" fmla="val 16667"/>
            </a:avLst>
          </a:prstGeom>
          <a:solidFill>
            <a:srgbClr val="E8A463"/>
          </a:solidFill>
          <a:ln/>
        </p:spPr>
      </p:sp>
      <p:sp>
        <p:nvSpPr>
          <p:cNvPr id="24" name="Text 22"/>
          <p:cNvSpPr/>
          <p:nvPr/>
        </p:nvSpPr>
        <p:spPr>
          <a:xfrm>
            <a:off x="1078992" y="4535424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783080" y="4416552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Mostly unsuccessful</a:t>
            </a:r>
            <a:endParaRPr lang="en-US" sz="1450" dirty="0"/>
          </a:p>
        </p:txBody>
      </p:sp>
      <p:sp>
        <p:nvSpPr>
          <p:cNvPr id="26" name="Text 24"/>
          <p:cNvSpPr/>
          <p:nvPr/>
        </p:nvSpPr>
        <p:spPr>
          <a:xfrm>
            <a:off x="4343400" y="4416552"/>
            <a:ext cx="670529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Barely connected; little elaboration; limited language.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914400" y="5111496"/>
            <a:ext cx="10362895" cy="566928"/>
          </a:xfrm>
          <a:prstGeom prst="roundRect">
            <a:avLst>
              <a:gd name="adj" fmla="val 2258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78992" y="5230368"/>
            <a:ext cx="457200" cy="329184"/>
          </a:xfrm>
          <a:prstGeom prst="roundRect">
            <a:avLst>
              <a:gd name="adj" fmla="val 16667"/>
            </a:avLst>
          </a:prstGeom>
          <a:solidFill>
            <a:srgbClr val="F0584A"/>
          </a:solidFill>
          <a:ln/>
        </p:spPr>
      </p:sp>
      <p:sp>
        <p:nvSpPr>
          <p:cNvPr id="29" name="Text 27"/>
          <p:cNvSpPr/>
          <p:nvPr/>
        </p:nvSpPr>
        <p:spPr>
          <a:xfrm>
            <a:off x="1078992" y="5230368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783080" y="5111496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Unsuccessful</a:t>
            </a:r>
            <a:endParaRPr lang="en-US" sz="1450" dirty="0"/>
          </a:p>
        </p:txBody>
      </p:sp>
      <p:sp>
        <p:nvSpPr>
          <p:cNvPr id="31" name="Text 29"/>
          <p:cNvSpPr/>
          <p:nvPr/>
        </p:nvSpPr>
        <p:spPr>
          <a:xfrm>
            <a:off x="4343400" y="5111496"/>
            <a:ext cx="670529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Only vaguely connected; mostly unintelligible.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914400" y="5870448"/>
            <a:ext cx="103628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1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SOURCE: ETS TOEFL IBT SPEAKING SCORING GUIDE — TAKE AN INTERVIEW (0–5). 0 = NO USABLE RESPONSE.</a:t>
            </a:r>
            <a:endParaRPr lang="en-US" sz="8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FROM RESPONSES TO YOUR BAND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Your band,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mapped to the CEFR.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15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10312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section score is reported 1–6 in half-steps, and lines up with the international CEFR levels.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914400" y="3017520"/>
            <a:ext cx="10362895" cy="420624"/>
          </a:xfrm>
          <a:prstGeom prst="roundRect">
            <a:avLst>
              <a:gd name="adj" fmla="val 30435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14400" y="3017520"/>
            <a:ext cx="91440" cy="420624"/>
          </a:xfrm>
          <a:prstGeom prst="rect">
            <a:avLst/>
          </a:prstGeom>
          <a:solidFill>
            <a:srgbClr val="8FCF77"/>
          </a:solidFill>
          <a:ln/>
        </p:spPr>
      </p:sp>
      <p:sp>
        <p:nvSpPr>
          <p:cNvPr id="10" name="Text 8"/>
          <p:cNvSpPr/>
          <p:nvPr/>
        </p:nvSpPr>
        <p:spPr>
          <a:xfrm>
            <a:off x="1280160" y="3017520"/>
            <a:ext cx="1371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743200" y="3017520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54880" y="3017520"/>
            <a:ext cx="6248095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Near-native; precise and fluent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914400" y="3529584"/>
            <a:ext cx="10362895" cy="420624"/>
          </a:xfrm>
          <a:prstGeom prst="roundRect">
            <a:avLst>
              <a:gd name="adj" fmla="val 30435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14400" y="3529584"/>
            <a:ext cx="91440" cy="420624"/>
          </a:xfrm>
          <a:prstGeom prst="rect">
            <a:avLst/>
          </a:prstGeom>
          <a:solidFill>
            <a:srgbClr val="7FB85F"/>
          </a:solidFill>
          <a:ln/>
        </p:spPr>
      </p:sp>
      <p:sp>
        <p:nvSpPr>
          <p:cNvPr id="15" name="Text 13"/>
          <p:cNvSpPr/>
          <p:nvPr/>
        </p:nvSpPr>
        <p:spPr>
          <a:xfrm>
            <a:off x="1280160" y="3529584"/>
            <a:ext cx="1371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C1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2743200" y="3529584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 – 5.5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54880" y="3529584"/>
            <a:ext cx="6248095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Strong and effective; minor slips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914400" y="4041648"/>
            <a:ext cx="10362895" cy="420624"/>
          </a:xfrm>
          <a:prstGeom prst="roundRect">
            <a:avLst>
              <a:gd name="adj" fmla="val 30435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14400" y="4041648"/>
            <a:ext cx="91440" cy="420624"/>
          </a:xfrm>
          <a:prstGeom prst="rect">
            <a:avLst/>
          </a:prstGeom>
          <a:solidFill>
            <a:srgbClr val="F2C94C"/>
          </a:solidFill>
          <a:ln/>
        </p:spPr>
      </p:sp>
      <p:sp>
        <p:nvSpPr>
          <p:cNvPr id="20" name="Text 18"/>
          <p:cNvSpPr/>
          <p:nvPr/>
        </p:nvSpPr>
        <p:spPr>
          <a:xfrm>
            <a:off x="1280160" y="4041648"/>
            <a:ext cx="1371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B2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2743200" y="4041648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 – 4.5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754880" y="4041648"/>
            <a:ext cx="6248095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Solid; clear with some limits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914400" y="4553712"/>
            <a:ext cx="10362895" cy="420624"/>
          </a:xfrm>
          <a:prstGeom prst="roundRect">
            <a:avLst>
              <a:gd name="adj" fmla="val 30435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14400" y="4553712"/>
            <a:ext cx="91440" cy="420624"/>
          </a:xfrm>
          <a:prstGeom prst="rect">
            <a:avLst/>
          </a:prstGeom>
          <a:solidFill>
            <a:srgbClr val="E8A463"/>
          </a:solidFill>
          <a:ln/>
        </p:spPr>
      </p:sp>
      <p:sp>
        <p:nvSpPr>
          <p:cNvPr id="25" name="Text 23"/>
          <p:cNvSpPr/>
          <p:nvPr/>
        </p:nvSpPr>
        <p:spPr>
          <a:xfrm>
            <a:off x="1280160" y="4553712"/>
            <a:ext cx="1371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B1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2743200" y="4553712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 – 3.5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754880" y="4553712"/>
            <a:ext cx="6248095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Developing; meaning gets through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914400" y="5065776"/>
            <a:ext cx="10362895" cy="420624"/>
          </a:xfrm>
          <a:prstGeom prst="roundRect">
            <a:avLst>
              <a:gd name="adj" fmla="val 30435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14400" y="5065776"/>
            <a:ext cx="91440" cy="420624"/>
          </a:xfrm>
          <a:prstGeom prst="rect">
            <a:avLst/>
          </a:prstGeom>
          <a:solidFill>
            <a:srgbClr val="E08A55"/>
          </a:solidFill>
          <a:ln/>
        </p:spPr>
      </p:sp>
      <p:sp>
        <p:nvSpPr>
          <p:cNvPr id="30" name="Text 28"/>
          <p:cNvSpPr/>
          <p:nvPr/>
        </p:nvSpPr>
        <p:spPr>
          <a:xfrm>
            <a:off x="1280160" y="5065776"/>
            <a:ext cx="1371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A2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2743200" y="5065776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 – 2.5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754880" y="5065776"/>
            <a:ext cx="6248095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Basic; frequent breakdowns</a:t>
            </a:r>
            <a:endParaRPr lang="en-US" sz="1250" dirty="0"/>
          </a:p>
        </p:txBody>
      </p:sp>
      <p:sp>
        <p:nvSpPr>
          <p:cNvPr id="33" name="Shape 31"/>
          <p:cNvSpPr/>
          <p:nvPr/>
        </p:nvSpPr>
        <p:spPr>
          <a:xfrm>
            <a:off x="914400" y="5577840"/>
            <a:ext cx="10362895" cy="420624"/>
          </a:xfrm>
          <a:prstGeom prst="roundRect">
            <a:avLst>
              <a:gd name="adj" fmla="val 30435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914400" y="5577840"/>
            <a:ext cx="91440" cy="420624"/>
          </a:xfrm>
          <a:prstGeom prst="rect">
            <a:avLst/>
          </a:prstGeom>
          <a:solidFill>
            <a:srgbClr val="F0584A"/>
          </a:solidFill>
          <a:ln/>
        </p:spPr>
      </p:sp>
      <p:sp>
        <p:nvSpPr>
          <p:cNvPr id="35" name="Text 33"/>
          <p:cNvSpPr/>
          <p:nvPr/>
        </p:nvSpPr>
        <p:spPr>
          <a:xfrm>
            <a:off x="1280160" y="5577840"/>
            <a:ext cx="1371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A1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2743200" y="5577840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 – 1.5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4754880" y="5577840"/>
            <a:ext cx="6248095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Minimal control</a:t>
            </a:r>
            <a:endParaRPr lang="en-US" sz="12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SETTING YOUR TARGET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Aim for a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level,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not a number.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16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14884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Most universities ask for roughly B2 to C1 — that's a section band of about 4 to 5.5. Pick the CEFR level your program needs, then treat the gap as one band at a time.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914400" y="4023360"/>
            <a:ext cx="3179978" cy="1691640"/>
          </a:xfrm>
          <a:prstGeom prst="roundRect">
            <a:avLst>
              <a:gd name="adj" fmla="val 7568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234440" y="4297680"/>
            <a:ext cx="25398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B1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1234440" y="4800600"/>
            <a:ext cx="253989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 – 3.5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234440" y="5120640"/>
            <a:ext cx="253989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Foundations; many college paths still ask for more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05858" y="4023360"/>
            <a:ext cx="3179978" cy="1691640"/>
          </a:xfrm>
          <a:prstGeom prst="roundRect">
            <a:avLst>
              <a:gd name="adj" fmla="val 7568"/>
            </a:avLst>
          </a:prstGeom>
          <a:solidFill>
            <a:srgbClr val="16181F"/>
          </a:solidFill>
          <a:ln w="12700">
            <a:solidFill>
              <a:srgbClr val="16181F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825898" y="4297680"/>
            <a:ext cx="25398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B2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825898" y="4800600"/>
            <a:ext cx="253989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8FCF7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 – 4.5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25898" y="5120640"/>
            <a:ext cx="253989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C7CBD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common admissions floor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097317" y="4023360"/>
            <a:ext cx="3179978" cy="1691640"/>
          </a:xfrm>
          <a:prstGeom prst="roundRect">
            <a:avLst>
              <a:gd name="adj" fmla="val 7568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417357" y="4297680"/>
            <a:ext cx="25398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C1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8417357" y="4800600"/>
            <a:ext cx="253989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 – 5.5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417357" y="5120640"/>
            <a:ext cx="253989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Competitive programs and scholarships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618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8680" y="960120"/>
            <a:ext cx="64008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20232C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03</a:t>
            </a:r>
            <a:endParaRPr lang="en-US" sz="20000" dirty="0"/>
          </a:p>
        </p:txBody>
      </p:sp>
      <p:sp>
        <p:nvSpPr>
          <p:cNvPr id="3" name="Shape 1"/>
          <p:cNvSpPr/>
          <p:nvPr/>
        </p:nvSpPr>
        <p:spPr>
          <a:xfrm>
            <a:off x="914400" y="2697480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4" name="Text 2"/>
          <p:cNvSpPr/>
          <p:nvPr/>
        </p:nvSpPr>
        <p:spPr>
          <a:xfrm>
            <a:off x="1133856" y="26060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B9BDC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PART THREE · TASK ONE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Hear it once.</a:t>
            </a:r>
            <a:endParaRPr lang="en-US" sz="42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Say it back </a:t>
            </a:r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clean.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914400" y="50749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AFB3B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Listen &amp; Repeat is a memory-and-delivery skill. Four tactics carry almost all of the score.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LISTEN &amp; REPEAT · HOW IT RUNS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One sentence.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One attempt.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18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2743200"/>
            <a:ext cx="3179978" cy="2468880"/>
          </a:xfrm>
          <a:prstGeom prst="roundRect">
            <a:avLst>
              <a:gd name="adj" fmla="val 5185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280160" y="3127248"/>
            <a:ext cx="658368" cy="658368"/>
          </a:xfrm>
          <a:prstGeom prst="ellipse">
            <a:avLst/>
          </a:prstGeom>
          <a:solidFill>
            <a:srgbClr val="F7F5EF"/>
          </a:solidFill>
          <a:ln w="12700">
            <a:solidFill>
              <a:srgbClr val="E6E2D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80160" y="312724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280160" y="3977640"/>
            <a:ext cx="244845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Hear it once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280160" y="4434840"/>
            <a:ext cx="244845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2000"/>
              </a:lnSpc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natural campus sentence plays a single time. Listen for meaning.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05858" y="2743200"/>
            <a:ext cx="3179978" cy="2468880"/>
          </a:xfrm>
          <a:prstGeom prst="roundRect">
            <a:avLst>
              <a:gd name="adj" fmla="val 5185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871618" y="3127248"/>
            <a:ext cx="658368" cy="658368"/>
          </a:xfrm>
          <a:prstGeom prst="ellipse">
            <a:avLst/>
          </a:prstGeom>
          <a:solidFill>
            <a:srgbClr val="F7F5EF"/>
          </a:solidFill>
          <a:ln w="12700">
            <a:solidFill>
              <a:srgbClr val="E6E2D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71618" y="312724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4871618" y="3977640"/>
            <a:ext cx="244845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beep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871618" y="4434840"/>
            <a:ext cx="244845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2000"/>
              </a:lnSpc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audio ends; a beep is your cue. Take one small beat.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097317" y="2743200"/>
            <a:ext cx="3179978" cy="2468880"/>
          </a:xfrm>
          <a:prstGeom prst="roundRect">
            <a:avLst>
              <a:gd name="adj" fmla="val 5185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463077" y="3127248"/>
            <a:ext cx="658368" cy="658368"/>
          </a:xfrm>
          <a:prstGeom prst="ellipse">
            <a:avLst/>
          </a:prstGeom>
          <a:solidFill>
            <a:srgbClr val="FBEBE7"/>
          </a:solidFill>
          <a:ln w="12700">
            <a:solidFill>
              <a:srgbClr val="F0584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63077" y="312724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3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8463077" y="3977640"/>
            <a:ext cx="244845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Repeat it once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8463077" y="4434840"/>
            <a:ext cx="244845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2000"/>
              </a:lnSpc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Say it back in connected chunks. Keep moving, even if a word slips.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LISTEN &amp; REPEAT · THE REAL SKILL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It's memory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first,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delivery second.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19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286000"/>
            <a:ext cx="6949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can't repeat what you didn't hold. The biggest failure isn't pronunciation — it's losing the sentence before you start.</a:t>
            </a:r>
            <a:endParaRPr lang="en-US" sz="1550" dirty="0"/>
          </a:p>
          <a:p>
            <a:pPr algn="l" indent="0" marL="0">
              <a:lnSpc>
                <a:spcPct val="145000"/>
              </a:lnSpc>
              <a:buNone/>
            </a:pPr>
            <a:endParaRPr lang="en-US" sz="1550" dirty="0"/>
          </a:p>
          <a:p>
            <a:pPr algn="l" indent="0" marL="0">
              <a:lnSpc>
                <a:spcPct val="145000"/>
              </a:lnSpc>
              <a:buNone/>
            </a:pPr>
            <a:r>
              <a:rPr lang="en-US" sz="15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 the tactics that follow are about capturing the sentence cleanly, then delivering it without freezing.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8595360" y="2468880"/>
            <a:ext cx="2681935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869680" y="2468880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9A9EA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372600" y="2468880"/>
            <a:ext cx="167609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Perceive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8823960" y="3182112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A9E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↓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595360" y="3474720"/>
            <a:ext cx="2681935" cy="731520"/>
          </a:xfrm>
          <a:prstGeom prst="roundRect">
            <a:avLst>
              <a:gd name="adj" fmla="val 12500"/>
            </a:avLst>
          </a:prstGeom>
          <a:solidFill>
            <a:srgbClr val="FBEBE7"/>
          </a:solidFill>
          <a:ln w="12700">
            <a:solidFill>
              <a:srgbClr val="F058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869680" y="3474720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372600" y="3474720"/>
            <a:ext cx="167609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Hold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823960" y="4187952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A9E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↓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595360" y="4480560"/>
            <a:ext cx="2681935" cy="731520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869680" y="4480560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9A9EA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372600" y="4480560"/>
            <a:ext cx="167609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Reproduce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HOW YOU'LL ACTUALLY IMPROVE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Learn it here. 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Then train it out loud.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02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103120"/>
            <a:ext cx="9601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course gives you the map. Real gains come from one short loop, repeated — and only the last step needs your voice.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914400" y="3200400"/>
            <a:ext cx="2316404" cy="2194560"/>
          </a:xfrm>
          <a:prstGeom prst="roundRect">
            <a:avLst>
              <a:gd name="adj" fmla="val 5833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207008" y="3493008"/>
            <a:ext cx="17677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5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207008" y="3877056"/>
            <a:ext cx="17677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Learn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1207008" y="4389120"/>
            <a:ext cx="174947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Understand the tasks and how ETS scores them.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596564" y="3200400"/>
            <a:ext cx="2316404" cy="2194560"/>
          </a:xfrm>
          <a:prstGeom prst="roundRect">
            <a:avLst>
              <a:gd name="adj" fmla="val 5833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889172" y="3493008"/>
            <a:ext cx="17677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5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889172" y="3877056"/>
            <a:ext cx="17677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Drill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3889172" y="4389120"/>
            <a:ext cx="174947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Practice one tactic at a time on fresh prompts.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278728" y="3200400"/>
            <a:ext cx="2316404" cy="2194560"/>
          </a:xfrm>
          <a:prstGeom prst="roundRect">
            <a:avLst>
              <a:gd name="adj" fmla="val 5833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571336" y="3493008"/>
            <a:ext cx="17677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5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571336" y="3877056"/>
            <a:ext cx="17677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Record</a:t>
            </a:r>
            <a:endParaRPr lang="en-US" sz="2100" dirty="0"/>
          </a:p>
        </p:txBody>
      </p:sp>
      <p:sp>
        <p:nvSpPr>
          <p:cNvPr id="19" name="Text 17"/>
          <p:cNvSpPr/>
          <p:nvPr/>
        </p:nvSpPr>
        <p:spPr>
          <a:xfrm>
            <a:off x="6571336" y="4389120"/>
            <a:ext cx="174947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Speak a real response — silent reading won't move a thing.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8960891" y="3200400"/>
            <a:ext cx="2316404" cy="2194560"/>
          </a:xfrm>
          <a:prstGeom prst="roundRect">
            <a:avLst>
              <a:gd name="adj" fmla="val 5833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9253499" y="3493008"/>
            <a:ext cx="17677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5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253499" y="3877056"/>
            <a:ext cx="17677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Refine</a:t>
            </a:r>
            <a:endParaRPr lang="en-US" sz="2100" dirty="0"/>
          </a:p>
        </p:txBody>
      </p:sp>
      <p:sp>
        <p:nvSpPr>
          <p:cNvPr id="23" name="Text 21"/>
          <p:cNvSpPr/>
          <p:nvPr/>
        </p:nvSpPr>
        <p:spPr>
          <a:xfrm>
            <a:off x="9253499" y="4389120"/>
            <a:ext cx="174947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Read your score, fix one construct, go again.</a:t>
            </a:r>
            <a:endParaRPr lang="en-US" sz="11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LISTEN &amp; REPEAT · TACTIC 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5852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Chunk 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and hold.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20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788920"/>
            <a:ext cx="53949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Don't hold nine separate words. Hold two to four meaning-chunks. Memory is far stronger for chunks than for word lists — and chunks survive eight seconds of pressure.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858000" y="2743200"/>
            <a:ext cx="4419295" cy="2286000"/>
          </a:xfrm>
          <a:prstGeom prst="roundRect">
            <a:avLst>
              <a:gd name="adj" fmla="val 5600"/>
            </a:avLst>
          </a:prstGeom>
          <a:solidFill>
            <a:srgbClr val="16181F"/>
          </a:solidFill>
          <a:ln w="12700">
            <a:solidFill>
              <a:srgbClr val="16181F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0" y="3127248"/>
            <a:ext cx="35048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80" kern="0" dirty="0">
                <a:solidFill>
                  <a:srgbClr val="9FA4AC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HOLD THREE CHUNKS, NOT NINE WORDS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0" y="3584448"/>
            <a:ext cx="350489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F7F5E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“Return the projector</a:t>
            </a:r>
            <a:endParaRPr lang="en-US" sz="15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F7F5E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/ to the front desk</a:t>
            </a:r>
            <a:endParaRPr lang="en-US" sz="15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F7F5E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/ before the room closes.”</a:t>
            </a:r>
            <a:endParaRPr lang="en-US" sz="15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LISTEN &amp; REPEAT · TACTIC 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5852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Take a 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one-beat 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encode.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21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788920"/>
            <a:ext cx="53949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After the beep, pause for a single beat to lock the sentence in. Don't start the instant the audio stops — and don't stall for seconds. One beat, then go.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858000" y="2743200"/>
            <a:ext cx="4419295" cy="2286000"/>
          </a:xfrm>
          <a:prstGeom prst="roundRect">
            <a:avLst>
              <a:gd name="adj" fmla="val 5600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0" y="3127248"/>
            <a:ext cx="35048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8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RHYTHM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0" y="3584448"/>
            <a:ext cx="350489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beep</a:t>
            </a:r>
            <a:endParaRPr lang="en-US" sz="22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→ one beat →</a:t>
            </a:r>
            <a:endParaRPr lang="en-US" sz="22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B8A39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speak</a:t>
            </a:r>
            <a:endParaRPr lang="en-US" sz="2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LISTEN &amp; REPEAT · TACTIC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5852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Never 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repair.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22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788920"/>
            <a:ext cx="53949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Dropped a word? Keep going. Stopping to fix it costs far more in fluency than the missing word costs in accuracy. One clean pass always beats a patched-up one.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858000" y="2743200"/>
            <a:ext cx="4419295" cy="2286000"/>
          </a:xfrm>
          <a:prstGeom prst="roundRect">
            <a:avLst>
              <a:gd name="adj" fmla="val 5600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0" y="3127248"/>
            <a:ext cx="35048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8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TRADE-OFF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0" y="3584448"/>
            <a:ext cx="350489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fix one word</a:t>
            </a:r>
            <a:endParaRPr lang="en-US" sz="20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— lose the whole</a:t>
            </a:r>
            <a:endParaRPr lang="en-US" sz="20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fluency score.</a:t>
            </a:r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LISTEN &amp; REPEAT · TACTIC 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5852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Protect the 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meaning.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23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788920"/>
            <a:ext cx="53949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If something must go under pressure, keep the nouns and verbs — the meaning. Link words naturally instead of a robotic word-by-word delivery.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858000" y="2743200"/>
            <a:ext cx="4419295" cy="2286000"/>
          </a:xfrm>
          <a:prstGeom prst="roundRect">
            <a:avLst>
              <a:gd name="adj" fmla="val 5600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0" y="3127248"/>
            <a:ext cx="35048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8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MEANING SURVIVES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0" y="3584448"/>
            <a:ext cx="350489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“Return projector front</a:t>
            </a:r>
            <a:endParaRPr lang="en-US" sz="17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desk before room closes”</a:t>
            </a:r>
            <a:endParaRPr lang="en-US" sz="17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4B8A39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beats a fluent blank.</a:t>
            </a:r>
            <a:endParaRPr lang="en-US" sz="17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LISTEN &amp; REPEAT · WATCH FOR THESE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Two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quiet traps.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24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103120"/>
            <a:ext cx="9601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Neither is about vocabulary. Both are habits under pressure — fixable with reps.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914400" y="3017520"/>
            <a:ext cx="4952848" cy="2286000"/>
          </a:xfrm>
          <a:prstGeom prst="roundRect">
            <a:avLst>
              <a:gd name="adj" fmla="val 5600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325880" y="33832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058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✕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325880" y="3977640"/>
            <a:ext cx="412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Article traps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325880" y="4480560"/>
            <a:ext cx="412988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Tiny words — a, an, the — slip out or swap, and they count toward accuracy. Notice them, but never freeze chasing one.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24448" y="3017520"/>
            <a:ext cx="4952848" cy="2286000"/>
          </a:xfrm>
          <a:prstGeom prst="roundRect">
            <a:avLst>
              <a:gd name="adj" fmla="val 5600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735928" y="33832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058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✕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735928" y="3977640"/>
            <a:ext cx="41298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Pausing penalties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735928" y="4480560"/>
            <a:ext cx="412988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Long or repeated pauses read as a fluency breakdown. One beat to encode is fine; mid-sentence silence is not.</a:t>
            </a:r>
            <a:endParaRPr lang="en-US" sz="13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618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8680" y="960120"/>
            <a:ext cx="64008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20232C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04</a:t>
            </a:r>
            <a:endParaRPr lang="en-US" sz="20000" dirty="0"/>
          </a:p>
        </p:txBody>
      </p:sp>
      <p:sp>
        <p:nvSpPr>
          <p:cNvPr id="3" name="Shape 1"/>
          <p:cNvSpPr/>
          <p:nvPr/>
        </p:nvSpPr>
        <p:spPr>
          <a:xfrm>
            <a:off x="914400" y="2697480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4" name="Text 2"/>
          <p:cNvSpPr/>
          <p:nvPr/>
        </p:nvSpPr>
        <p:spPr>
          <a:xfrm>
            <a:off x="1133856" y="26060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B9BDC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PART FOUR · TASK TWO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Answer a real</a:t>
            </a:r>
            <a:endParaRPr lang="en-US" sz="42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interviewer — </a:t>
            </a:r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in your words.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914400" y="50749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AFB3B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Four spoken answers. The win is relevant, organized, and fluent — never a memorized script.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25</a:t>
            </a:r>
            <a:endParaRPr lang="en-US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TAKE AN INTERVIEW · HOW IT RUNS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 short, </a:t>
            </a:r>
            <a:pPr algn="l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simulated conversation.</a:t>
            </a:r>
            <a:endParaRPr lang="en-US" sz="31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26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2743200"/>
            <a:ext cx="3179978" cy="2468880"/>
          </a:xfrm>
          <a:prstGeom prst="roundRect">
            <a:avLst>
              <a:gd name="adj" fmla="val 5185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280160" y="3108960"/>
            <a:ext cx="244845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50" kern="0" dirty="0">
                <a:solidFill>
                  <a:srgbClr val="5A9AF1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280160" y="3611880"/>
            <a:ext cx="244845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setup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80160" y="4114800"/>
            <a:ext cx="244845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scenario is introduced — a scholarship, a research study, campus life.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505858" y="2743200"/>
            <a:ext cx="3179978" cy="2468880"/>
          </a:xfrm>
          <a:prstGeom prst="roundRect">
            <a:avLst>
              <a:gd name="adj" fmla="val 5185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871618" y="3108960"/>
            <a:ext cx="244845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50" kern="0" dirty="0">
                <a:solidFill>
                  <a:srgbClr val="5A9AF1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71618" y="3611880"/>
            <a:ext cx="244845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Four questions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871618" y="4114800"/>
            <a:ext cx="244845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prerecorded interviewer asks one question at a time.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8097317" y="2743200"/>
            <a:ext cx="3179978" cy="2468880"/>
          </a:xfrm>
          <a:prstGeom prst="roundRect">
            <a:avLst>
              <a:gd name="adj" fmla="val 5185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463077" y="3108960"/>
            <a:ext cx="244845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50" kern="0" dirty="0">
                <a:solidFill>
                  <a:srgbClr val="5A9AF1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463077" y="3611880"/>
            <a:ext cx="244845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You respond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463077" y="4114800"/>
            <a:ext cx="244845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Give your opinion with reasons, about 45 seconds each.</a:t>
            </a:r>
            <a:endParaRPr lang="en-US" sz="12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TAKE AN INTERVIEW · A REAL-STYLE PROMPT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What a question </a:t>
            </a:r>
            <a:pPr algn="l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looks like.</a:t>
            </a:r>
            <a:endParaRPr lang="en-US" sz="31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27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2468880"/>
            <a:ext cx="6766560" cy="3108960"/>
          </a:xfrm>
          <a:prstGeom prst="roundRect">
            <a:avLst>
              <a:gd name="adj" fmla="val 4118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0" y="2926080"/>
            <a:ext cx="566928" cy="566928"/>
          </a:xfrm>
          <a:prstGeom prst="ellipse">
            <a:avLst/>
          </a:prstGeom>
          <a:solidFill>
            <a:srgbClr val="F7F5EF"/>
          </a:solidFill>
          <a:ln w="12700">
            <a:solidFill>
              <a:srgbClr val="E6E2D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371600" y="292608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058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▶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103120" y="30175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8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INTERVIEWER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371600" y="3749040"/>
            <a:ext cx="5852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2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“Some people prefer studying in the morning, others at night. Which works better for you — and why?”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8138160" y="2743200"/>
            <a:ext cx="3139135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Everyday topic.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right answer.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They want a clear opinion, a real reason, and fluent delivery — in about 45 seconds.</a:t>
            </a:r>
            <a:endParaRPr lang="en-US" sz="15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TAKE AN INTERVIEW · TACTIC 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Answer 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first.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28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057400"/>
            <a:ext cx="5760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Your first sentence must answer the question directly. No throat-clearing, no restating the prompt. This is the single biggest organization win — and it builds momentum.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858000" y="2286000"/>
            <a:ext cx="4419295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EAD6D2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858000" y="2286000"/>
            <a:ext cx="118872" cy="1417320"/>
          </a:xfrm>
          <a:prstGeom prst="rect">
            <a:avLst/>
          </a:prstGeom>
          <a:solidFill>
            <a:srgbClr val="F0584A"/>
          </a:solidFill>
          <a:ln/>
        </p:spPr>
      </p:sp>
      <p:sp>
        <p:nvSpPr>
          <p:cNvPr id="10" name="Text 8"/>
          <p:cNvSpPr/>
          <p:nvPr/>
        </p:nvSpPr>
        <p:spPr>
          <a:xfrm>
            <a:off x="7223760" y="2487168"/>
            <a:ext cx="37792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5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✕  DODGES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223760" y="2798064"/>
            <a:ext cx="368777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0" i="1" dirty="0">
                <a:solidFill>
                  <a:srgbClr val="5A5F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“Well, that's an interesting question… it really depends…”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858000" y="3886200"/>
            <a:ext cx="4419295" cy="1554480"/>
          </a:xfrm>
          <a:prstGeom prst="roundRect">
            <a:avLst>
              <a:gd name="adj" fmla="val 7059"/>
            </a:avLst>
          </a:prstGeom>
          <a:solidFill>
            <a:srgbClr val="EAF4E3"/>
          </a:solidFill>
          <a:ln w="12700">
            <a:solidFill>
              <a:srgbClr val="CDE6BD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858000" y="3886200"/>
            <a:ext cx="118872" cy="1554480"/>
          </a:xfrm>
          <a:prstGeom prst="rect">
            <a:avLst/>
          </a:prstGeom>
          <a:solidFill>
            <a:srgbClr val="8FCF77"/>
          </a:solidFill>
          <a:ln/>
        </p:spPr>
      </p:sp>
      <p:sp>
        <p:nvSpPr>
          <p:cNvPr id="14" name="Text 12"/>
          <p:cNvSpPr/>
          <p:nvPr/>
        </p:nvSpPr>
        <p:spPr>
          <a:xfrm>
            <a:off x="7223760" y="4087368"/>
            <a:ext cx="37792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50" kern="0" dirty="0">
                <a:solidFill>
                  <a:srgbClr val="4B8A3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✓  ANSWERS IN SENTENCE ONE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7223760" y="4398264"/>
            <a:ext cx="36877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“I prefer studying at night, because my mind is calmer and the house is quiet.”</a:t>
            </a:r>
            <a:endParaRPr lang="en-US" sz="13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TAKE AN INTERVIEW · TACTIC 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Climb the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elaboration ladder.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29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103120"/>
            <a:ext cx="9601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Weak answers stop at the reason. The example and result are what build language and length.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914400" y="3017520"/>
            <a:ext cx="2350694" cy="2377440"/>
          </a:xfrm>
          <a:prstGeom prst="roundRect">
            <a:avLst>
              <a:gd name="adj" fmla="val 544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3017520"/>
            <a:ext cx="2350694" cy="109728"/>
          </a:xfrm>
          <a:prstGeom prst="rect">
            <a:avLst/>
          </a:prstGeom>
          <a:solidFill>
            <a:srgbClr val="F0584A"/>
          </a:solidFill>
          <a:ln/>
        </p:spPr>
      </p:sp>
      <p:sp>
        <p:nvSpPr>
          <p:cNvPr id="10" name="Text 8"/>
          <p:cNvSpPr/>
          <p:nvPr/>
        </p:nvSpPr>
        <p:spPr>
          <a:xfrm>
            <a:off x="1188720" y="3337560"/>
            <a:ext cx="180205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5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188720" y="3703320"/>
            <a:ext cx="18020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Claim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1188720" y="4251960"/>
            <a:ext cx="180205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Answer the question.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3585134" y="3017520"/>
            <a:ext cx="2350694" cy="2377440"/>
          </a:xfrm>
          <a:prstGeom prst="roundRect">
            <a:avLst>
              <a:gd name="adj" fmla="val 544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585134" y="3017520"/>
            <a:ext cx="2350694" cy="109728"/>
          </a:xfrm>
          <a:prstGeom prst="rect">
            <a:avLst/>
          </a:prstGeom>
          <a:solidFill>
            <a:srgbClr val="E8A463"/>
          </a:solidFill>
          <a:ln/>
        </p:spPr>
      </p:sp>
      <p:sp>
        <p:nvSpPr>
          <p:cNvPr id="15" name="Text 13"/>
          <p:cNvSpPr/>
          <p:nvPr/>
        </p:nvSpPr>
        <p:spPr>
          <a:xfrm>
            <a:off x="3859454" y="3337560"/>
            <a:ext cx="180205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5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859454" y="3703320"/>
            <a:ext cx="18020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Reason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3859454" y="4251960"/>
            <a:ext cx="180205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Say why.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6255868" y="3017520"/>
            <a:ext cx="2350694" cy="2377440"/>
          </a:xfrm>
          <a:prstGeom prst="roundRect">
            <a:avLst>
              <a:gd name="adj" fmla="val 544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55868" y="3017520"/>
            <a:ext cx="2350694" cy="109728"/>
          </a:xfrm>
          <a:prstGeom prst="rect">
            <a:avLst/>
          </a:prstGeom>
          <a:solidFill>
            <a:srgbClr val="7FB85F"/>
          </a:solidFill>
          <a:ln/>
        </p:spPr>
      </p:sp>
      <p:sp>
        <p:nvSpPr>
          <p:cNvPr id="20" name="Text 18"/>
          <p:cNvSpPr/>
          <p:nvPr/>
        </p:nvSpPr>
        <p:spPr>
          <a:xfrm>
            <a:off x="6530188" y="3337560"/>
            <a:ext cx="180205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5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530188" y="3703320"/>
            <a:ext cx="18020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Example</a:t>
            </a:r>
            <a:endParaRPr lang="en-US" sz="2100" dirty="0"/>
          </a:p>
        </p:txBody>
      </p:sp>
      <p:sp>
        <p:nvSpPr>
          <p:cNvPr id="22" name="Text 20"/>
          <p:cNvSpPr/>
          <p:nvPr/>
        </p:nvSpPr>
        <p:spPr>
          <a:xfrm>
            <a:off x="6530188" y="4251960"/>
            <a:ext cx="180205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Make it concrete.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8926601" y="3017520"/>
            <a:ext cx="2350694" cy="2377440"/>
          </a:xfrm>
          <a:prstGeom prst="roundRect">
            <a:avLst>
              <a:gd name="adj" fmla="val 544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8926601" y="3017520"/>
            <a:ext cx="2350694" cy="109728"/>
          </a:xfrm>
          <a:prstGeom prst="rect">
            <a:avLst/>
          </a:prstGeom>
          <a:solidFill>
            <a:srgbClr val="5A9AF1"/>
          </a:solidFill>
          <a:ln/>
        </p:spPr>
      </p:sp>
      <p:sp>
        <p:nvSpPr>
          <p:cNvPr id="25" name="Text 23"/>
          <p:cNvSpPr/>
          <p:nvPr/>
        </p:nvSpPr>
        <p:spPr>
          <a:xfrm>
            <a:off x="9200921" y="3337560"/>
            <a:ext cx="180205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5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9200921" y="3703320"/>
            <a:ext cx="18020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Result</a:t>
            </a:r>
            <a:endParaRPr lang="en-US" sz="2100" dirty="0"/>
          </a:p>
        </p:txBody>
      </p:sp>
      <p:sp>
        <p:nvSpPr>
          <p:cNvPr id="27" name="Text 25"/>
          <p:cNvSpPr/>
          <p:nvPr/>
        </p:nvSpPr>
        <p:spPr>
          <a:xfrm>
            <a:off x="9200921" y="4251960"/>
            <a:ext cx="180205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Land the consequence.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COURSE MAP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Five parts, 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start to test day.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03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2377440"/>
            <a:ext cx="10362895" cy="676656"/>
          </a:xfrm>
          <a:prstGeom prst="roundRect">
            <a:avLst>
              <a:gd name="adj" fmla="val 18919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80160" y="2377440"/>
            <a:ext cx="822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194560" y="2377440"/>
            <a:ext cx="36576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test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5943600" y="2377440"/>
            <a:ext cx="4967935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the 2026 Speaking section is, and how it's built.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914400" y="3163824"/>
            <a:ext cx="10362895" cy="676656"/>
          </a:xfrm>
          <a:prstGeom prst="roundRect">
            <a:avLst>
              <a:gd name="adj" fmla="val 18919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80160" y="3163824"/>
            <a:ext cx="822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194560" y="3163824"/>
            <a:ext cx="36576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Scoring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5943600" y="3163824"/>
            <a:ext cx="4967935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each response earns 0–5, and how that becomes your band.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914400" y="3950208"/>
            <a:ext cx="10362895" cy="676656"/>
          </a:xfrm>
          <a:prstGeom prst="roundRect">
            <a:avLst>
              <a:gd name="adj" fmla="val 18919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80160" y="3950208"/>
            <a:ext cx="822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2194560" y="3950208"/>
            <a:ext cx="36576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Listen &amp; Repeat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5943600" y="3950208"/>
            <a:ext cx="4967935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Four tactics to hear a sentence and say it back clean.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914400" y="4736592"/>
            <a:ext cx="10362895" cy="676656"/>
          </a:xfrm>
          <a:prstGeom prst="roundRect">
            <a:avLst>
              <a:gd name="adj" fmla="val 18919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280160" y="4736592"/>
            <a:ext cx="822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04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2194560" y="4736592"/>
            <a:ext cx="36576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Interview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5943600" y="4736592"/>
            <a:ext cx="4967935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Structure and delivery for four spoken answers.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914400" y="5522976"/>
            <a:ext cx="10362895" cy="676656"/>
          </a:xfrm>
          <a:prstGeom prst="roundRect">
            <a:avLst>
              <a:gd name="adj" fmla="val 18919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280160" y="5522976"/>
            <a:ext cx="822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05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2194560" y="5522976"/>
            <a:ext cx="36576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Integrity &amp; training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5943600" y="5522976"/>
            <a:ext cx="4967935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Stay flag-free, and a plan to practice to test day.</a:t>
            </a:r>
            <a:endParaRPr lang="en-US" sz="12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TAKE AN INTERVIEW · TACTIC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5852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Build a 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story bank.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30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788920"/>
            <a:ext cx="53949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Prepare four to six flexible personal examples — a class, a job, a trip, a habit, a person — that bend to almost any prompt. This kills the “I have nothing to say” freeze.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858000" y="2743200"/>
            <a:ext cx="4419295" cy="2286000"/>
          </a:xfrm>
          <a:prstGeom prst="roundRect">
            <a:avLst>
              <a:gd name="adj" fmla="val 5600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0" y="3127248"/>
            <a:ext cx="35048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8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RAW MATERIAL, NOT A SCRIPT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0" y="3584448"/>
            <a:ext cx="350489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 class · a job · a trip</a:t>
            </a:r>
            <a:endParaRPr lang="en-US" sz="18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 habit · a person</a:t>
            </a:r>
            <a:endParaRPr lang="en-US" sz="18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4B8A39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→ adapt to the prompt</a:t>
            </a:r>
            <a:endParaRPr lang="en-US"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TAKE AN INTERVIEW · TACTIC 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5852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Control your 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pace.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31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788920"/>
            <a:ext cx="53949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Short, complete sentences beat long ones that collapse. When you stumble, recover out loud — “let me put that another way” — instead of going silent. Natural pauses are fine; dead air is not.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858000" y="2743200"/>
            <a:ext cx="4419295" cy="2286000"/>
          </a:xfrm>
          <a:prstGeom prst="roundRect">
            <a:avLst>
              <a:gd name="adj" fmla="val 5600"/>
            </a:avLst>
          </a:prstGeom>
          <a:solidFill>
            <a:srgbClr val="16181F"/>
          </a:solidFill>
          <a:ln w="12700">
            <a:solidFill>
              <a:srgbClr val="16181F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0" y="3127248"/>
            <a:ext cx="35048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80" kern="0" dirty="0">
                <a:solidFill>
                  <a:srgbClr val="9FA4AC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RULE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0" y="3584448"/>
            <a:ext cx="350489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B8A39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slightly slower</a:t>
            </a:r>
            <a:endParaRPr lang="en-US" sz="20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and complete</a:t>
            </a:r>
            <a:endParaRPr lang="en-US" sz="20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&gt; fast and broken</a:t>
            </a:r>
            <a:endParaRPr lang="en-US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TAKE AN INTERVIEW ·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Be </a:t>
            </a:r>
            <a:pPr algn="l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understood </a:t>
            </a:r>
            <a:pPr algn="l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before you're fancy.</a:t>
            </a:r>
            <a:endParaRPr lang="en-US" sz="31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32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194560"/>
            <a:ext cx="67665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rubric rewards clear sounds, helpful rhythm, and natural intonation — long before rare vocabulary. A simple sentence said clearly outscores a complex one a listener has to decode.</a:t>
            </a:r>
            <a:endParaRPr lang="en-US" sz="1500" dirty="0"/>
          </a:p>
          <a:p>
            <a:pPr algn="l" indent="0" marL="0">
              <a:lnSpc>
                <a:spcPct val="145000"/>
              </a:lnSpc>
              <a:buNone/>
            </a:pPr>
            <a:endParaRPr lang="en-US" sz="1500" dirty="0"/>
          </a:p>
          <a:p>
            <a:pPr algn="l" indent="0" marL="0">
              <a:lnSpc>
                <a:spcPct val="145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If your first language colors certain sounds, drill those specific sounds. Clarity is the cheapest band you can buy.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8686800" y="2560320"/>
            <a:ext cx="2590495" cy="713232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942832" y="2807208"/>
            <a:ext cx="219456" cy="219456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10" name="Text 8"/>
          <p:cNvSpPr/>
          <p:nvPr/>
        </p:nvSpPr>
        <p:spPr>
          <a:xfrm>
            <a:off x="9345168" y="2560320"/>
            <a:ext cx="176753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Clear sounds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8686800" y="3474720"/>
            <a:ext cx="2590495" cy="713232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8942832" y="3721608"/>
            <a:ext cx="219456" cy="219456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13" name="Text 11"/>
          <p:cNvSpPr/>
          <p:nvPr/>
        </p:nvSpPr>
        <p:spPr>
          <a:xfrm>
            <a:off x="9345168" y="3474720"/>
            <a:ext cx="176753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Helpful rhythm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8686800" y="4389120"/>
            <a:ext cx="2590495" cy="713232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942832" y="4636008"/>
            <a:ext cx="219456" cy="219456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16" name="Text 14"/>
          <p:cNvSpPr/>
          <p:nvPr/>
        </p:nvSpPr>
        <p:spPr>
          <a:xfrm>
            <a:off x="9345168" y="4389120"/>
            <a:ext cx="176753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Natural intonation</a:t>
            </a:r>
            <a:endParaRPr lang="en-US" sz="15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1618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8680" y="960120"/>
            <a:ext cx="64008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20232C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05</a:t>
            </a:r>
            <a:endParaRPr lang="en-US" sz="20000" dirty="0"/>
          </a:p>
        </p:txBody>
      </p:sp>
      <p:sp>
        <p:nvSpPr>
          <p:cNvPr id="3" name="Shape 1"/>
          <p:cNvSpPr/>
          <p:nvPr/>
        </p:nvSpPr>
        <p:spPr>
          <a:xfrm>
            <a:off x="914400" y="2697480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4" name="Text 2"/>
          <p:cNvSpPr/>
          <p:nvPr/>
        </p:nvSpPr>
        <p:spPr>
          <a:xfrm>
            <a:off x="1133856" y="26060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B9BDC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PART FIVE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Stay clean,</a:t>
            </a:r>
            <a:endParaRPr lang="en-US" sz="42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then </a:t>
            </a:r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train.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914400" y="50749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AFB3B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rule protects your score, and one loop builds it. Here's how to practice all the way to test day.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33</a:t>
            </a:r>
            <a:endParaRPr lang="en-US" sz="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PROTECT YOUR SCORE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Adapt — 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never template.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34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011680"/>
            <a:ext cx="58521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ETS runs an automated speech-similarity detector (AutoSSD). It compares responses against each other and against the prompt, and flags ones that look scripted or copied for human review.</a:t>
            </a:r>
            <a:endParaRPr lang="en-US" sz="1450" dirty="0"/>
          </a:p>
          <a:p>
            <a:pPr algn="l" indent="0" marL="0">
              <a:lnSpc>
                <a:spcPct val="140000"/>
              </a:lnSpc>
              <a:buNone/>
            </a:pPr>
            <a:endParaRPr lang="en-US" sz="145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Memorized templates and prompt-echoing are exactly what it catches. Every answer must hook to this prompt's wording.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7040880" y="2194560"/>
            <a:ext cx="4236415" cy="1600200"/>
          </a:xfrm>
          <a:prstGeom prst="roundRect">
            <a:avLst>
              <a:gd name="adj" fmla="val 6857"/>
            </a:avLst>
          </a:prstGeom>
          <a:solidFill>
            <a:srgbClr val="FFFFFF"/>
          </a:solidFill>
          <a:ln w="12700">
            <a:solidFill>
              <a:srgbClr val="EAD6D2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040880" y="2194560"/>
            <a:ext cx="118872" cy="1600200"/>
          </a:xfrm>
          <a:prstGeom prst="rect">
            <a:avLst/>
          </a:prstGeom>
          <a:solidFill>
            <a:srgbClr val="F0584A"/>
          </a:solidFill>
          <a:ln/>
        </p:spPr>
      </p:sp>
      <p:sp>
        <p:nvSpPr>
          <p:cNvPr id="10" name="Text 8"/>
          <p:cNvSpPr/>
          <p:nvPr/>
        </p:nvSpPr>
        <p:spPr>
          <a:xfrm>
            <a:off x="7406640" y="2395728"/>
            <a:ext cx="359633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FLAGGED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7406640" y="2743200"/>
            <a:ext cx="3504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5A5F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pre-written answer pasted onto any question, ignoring the specific wording.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7040880" y="3977640"/>
            <a:ext cx="4236415" cy="1600200"/>
          </a:xfrm>
          <a:prstGeom prst="roundRect">
            <a:avLst>
              <a:gd name="adj" fmla="val 6857"/>
            </a:avLst>
          </a:prstGeom>
          <a:solidFill>
            <a:srgbClr val="EAF4E3"/>
          </a:solidFill>
          <a:ln w="12700">
            <a:solidFill>
              <a:srgbClr val="CDE6BD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040880" y="3977640"/>
            <a:ext cx="118872" cy="1600200"/>
          </a:xfrm>
          <a:prstGeom prst="rect">
            <a:avLst/>
          </a:prstGeom>
          <a:solidFill>
            <a:srgbClr val="8FCF77"/>
          </a:solidFill>
          <a:ln/>
        </p:spPr>
      </p:sp>
      <p:sp>
        <p:nvSpPr>
          <p:cNvPr id="14" name="Text 12"/>
          <p:cNvSpPr/>
          <p:nvPr/>
        </p:nvSpPr>
        <p:spPr>
          <a:xfrm>
            <a:off x="7406640" y="4178808"/>
            <a:ext cx="359633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4B8A3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SAFE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7406640" y="4526280"/>
            <a:ext cx="3504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known story, bent to fit this prompt's exact words — fresh every time.</a:t>
            </a:r>
            <a:endParaRPr lang="en-US" sz="135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HABIT THAT MOVES YOUR BAND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Record. Score.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Fix.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Repeat.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35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2743200"/>
            <a:ext cx="2316404" cy="2377440"/>
          </a:xfrm>
          <a:prstGeom prst="roundRect">
            <a:avLst>
              <a:gd name="adj" fmla="val 552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207008" y="3017520"/>
            <a:ext cx="17677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9A9EA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207008" y="3657600"/>
            <a:ext cx="17677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Record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07008" y="4114800"/>
            <a:ext cx="17494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Speak a real attempt — never just read it silently.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596564" y="2743200"/>
            <a:ext cx="2316404" cy="2377440"/>
          </a:xfrm>
          <a:prstGeom prst="roundRect">
            <a:avLst>
              <a:gd name="adj" fmla="val 552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889172" y="3017520"/>
            <a:ext cx="17677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9A9EA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3889172" y="3657600"/>
            <a:ext cx="17677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Score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889172" y="4114800"/>
            <a:ext cx="17494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 a band in seconds from the Vox engine on My Speaking Score.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6278728" y="2743200"/>
            <a:ext cx="2316404" cy="2377440"/>
          </a:xfrm>
          <a:prstGeom prst="roundRect">
            <a:avLst>
              <a:gd name="adj" fmla="val 552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571336" y="3017520"/>
            <a:ext cx="17677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3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571336" y="3657600"/>
            <a:ext cx="17677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Fix one thing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571336" y="4114800"/>
            <a:ext cx="17494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Target the single weakest construct, not everything at once.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8960891" y="2743200"/>
            <a:ext cx="2316404" cy="2377440"/>
          </a:xfrm>
          <a:prstGeom prst="roundRect">
            <a:avLst>
              <a:gd name="adj" fmla="val 552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9253499" y="3017520"/>
            <a:ext cx="17677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9A9EA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4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9253499" y="3657600"/>
            <a:ext cx="17677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Repeat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253499" y="4114800"/>
            <a:ext cx="17494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Same prompt, one-tap retake. Hear the difference, lock it in.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914400" y="5532120"/>
            <a:ext cx="103628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Treat the number as a compass for the next rep — not a verdict.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YOUR FIRST FOUR WEEKS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 simple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training block.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36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103120"/>
            <a:ext cx="9601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Consistency beats intensity. Twenty focused minutes a day can move a full band.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914400" y="2971800"/>
            <a:ext cx="2350694" cy="2468880"/>
          </a:xfrm>
          <a:prstGeom prst="roundRect">
            <a:avLst>
              <a:gd name="adj" fmla="val 544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207008" y="3291840"/>
            <a:ext cx="292608" cy="292608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10" name="Text 8"/>
          <p:cNvSpPr/>
          <p:nvPr/>
        </p:nvSpPr>
        <p:spPr>
          <a:xfrm>
            <a:off x="1627632" y="3264408"/>
            <a:ext cx="143629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 1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1207008" y="3840480"/>
            <a:ext cx="18020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Listen &amp; Repeat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1207008" y="4343400"/>
            <a:ext cx="178376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Chunk-and-hold and never-repair on short sentences. Five reps a day.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585134" y="2971800"/>
            <a:ext cx="2350694" cy="2468880"/>
          </a:xfrm>
          <a:prstGeom prst="roundRect">
            <a:avLst>
              <a:gd name="adj" fmla="val 544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877742" y="3291840"/>
            <a:ext cx="292608" cy="292608"/>
          </a:xfrm>
          <a:prstGeom prst="ellipse">
            <a:avLst/>
          </a:prstGeom>
          <a:solidFill>
            <a:srgbClr val="E8A463"/>
          </a:solidFill>
          <a:ln/>
        </p:spPr>
      </p:sp>
      <p:sp>
        <p:nvSpPr>
          <p:cNvPr id="15" name="Text 13"/>
          <p:cNvSpPr/>
          <p:nvPr/>
        </p:nvSpPr>
        <p:spPr>
          <a:xfrm>
            <a:off x="4298366" y="3264408"/>
            <a:ext cx="143629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 2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877742" y="3840480"/>
            <a:ext cx="18020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L&amp;R + length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3877742" y="4343400"/>
            <a:ext cx="178376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Longer sentences. Protect meaning; check your accuracy.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255868" y="2971800"/>
            <a:ext cx="2350694" cy="2468880"/>
          </a:xfrm>
          <a:prstGeom prst="roundRect">
            <a:avLst>
              <a:gd name="adj" fmla="val 544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548476" y="3291840"/>
            <a:ext cx="292608" cy="292608"/>
          </a:xfrm>
          <a:prstGeom prst="ellipse">
            <a:avLst/>
          </a:prstGeom>
          <a:solidFill>
            <a:srgbClr val="7FB85F"/>
          </a:solidFill>
          <a:ln/>
        </p:spPr>
      </p:sp>
      <p:sp>
        <p:nvSpPr>
          <p:cNvPr id="20" name="Text 18"/>
          <p:cNvSpPr/>
          <p:nvPr/>
        </p:nvSpPr>
        <p:spPr>
          <a:xfrm>
            <a:off x="6969100" y="3264408"/>
            <a:ext cx="143629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 3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6548476" y="3840480"/>
            <a:ext cx="18020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Interview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6548476" y="4343400"/>
            <a:ext cx="178376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Answer-first and the ladder. Build your story bank.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8926601" y="2971800"/>
            <a:ext cx="2350694" cy="2468880"/>
          </a:xfrm>
          <a:prstGeom prst="roundRect">
            <a:avLst>
              <a:gd name="adj" fmla="val 544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9219209" y="3291840"/>
            <a:ext cx="292608" cy="292608"/>
          </a:xfrm>
          <a:prstGeom prst="ellipse">
            <a:avLst/>
          </a:prstGeom>
          <a:solidFill>
            <a:srgbClr val="5A9AF1"/>
          </a:solidFill>
          <a:ln/>
        </p:spPr>
      </p:sp>
      <p:sp>
        <p:nvSpPr>
          <p:cNvPr id="25" name="Text 23"/>
          <p:cNvSpPr/>
          <p:nvPr/>
        </p:nvSpPr>
        <p:spPr>
          <a:xfrm>
            <a:off x="9639833" y="3264408"/>
            <a:ext cx="143629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WEEK 4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9219209" y="3840480"/>
            <a:ext cx="18020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Full practice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9219209" y="4343400"/>
            <a:ext cx="178376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Mix both tasks under time. Record, read the score, fix one thing.</a:t>
            </a:r>
            <a:endParaRPr lang="en-US" sz="115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REMEMBER THESE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course in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six lines.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37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2286000"/>
            <a:ext cx="4998568" cy="1005840"/>
          </a:xfrm>
          <a:prstGeom prst="roundRect">
            <a:avLst>
              <a:gd name="adj" fmla="val 12727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34440" y="2468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920240" y="2487168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Two tasks, eleven responses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920240" y="2834640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Seven Listen &amp; Repeat, four Take an Interview.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278728" y="2286000"/>
            <a:ext cx="4998568" cy="1005840"/>
          </a:xfrm>
          <a:prstGeom prst="roundRect">
            <a:avLst>
              <a:gd name="adj" fmla="val 12727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98768" y="2468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7284568" y="2487168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Every response scores 0–5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284568" y="2834640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Holistic, against the official ETS rubric.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914400" y="3493008"/>
            <a:ext cx="4998568" cy="1005840"/>
          </a:xfrm>
          <a:prstGeom prst="roundRect">
            <a:avLst>
              <a:gd name="adj" fmla="val 12727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34440" y="367588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3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1920240" y="3694176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Your band is 1–6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920240" y="4041648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Half-steps, aligned to the CEFR A1–C2.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6278728" y="3493008"/>
            <a:ext cx="4998568" cy="1005840"/>
          </a:xfrm>
          <a:prstGeom prst="roundRect">
            <a:avLst>
              <a:gd name="adj" fmla="val 12727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98768" y="367588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4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7284568" y="3694176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Listen &amp; Repeat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7284568" y="4041648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Chunk, encode a beat, never repair, protect meaning.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914400" y="4700016"/>
            <a:ext cx="4998568" cy="1005840"/>
          </a:xfrm>
          <a:prstGeom prst="roundRect">
            <a:avLst>
              <a:gd name="adj" fmla="val 12727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234440" y="4882896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5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1920240" y="4901184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Interview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1920240" y="5248656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Answer first, climb Claim → Reason → Example → Result.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6278728" y="4700016"/>
            <a:ext cx="4998568" cy="1005840"/>
          </a:xfrm>
          <a:prstGeom prst="roundRect">
            <a:avLst>
              <a:gd name="adj" fmla="val 12727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598768" y="4882896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6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7284568" y="4901184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Adapt, never template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7284568" y="5248656"/>
            <a:ext cx="3718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Templates get flagged. Then record, score, and repeat.</a:t>
            </a:r>
            <a:endParaRPr lang="en-US" sz="115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1618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1737360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16459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B9BDC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YOUR NEXT STEP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2103120"/>
            <a:ext cx="10058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Now go </a:t>
            </a:r>
            <a:pPr algn="l" indent="0" marL="0">
              <a:lnSpc>
                <a:spcPct val="100000"/>
              </a:lnSpc>
              <a:buNone/>
            </a:pPr>
            <a:r>
              <a:rPr lang="en-US" sz="6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record.</a:t>
            </a:r>
            <a:endParaRPr lang="en-US" sz="6200" dirty="0"/>
          </a:p>
        </p:txBody>
      </p:sp>
      <p:sp>
        <p:nvSpPr>
          <p:cNvPr id="5" name="Text 3"/>
          <p:cNvSpPr/>
          <p:nvPr/>
        </p:nvSpPr>
        <p:spPr>
          <a:xfrm>
            <a:off x="914400" y="3520440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550" dirty="0">
                <a:solidFill>
                  <a:srgbClr val="C7CBD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know what the test measures and how to train it. The only way to move a speaking score is out loud — so start your first recorded rep today.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914400" y="4846320"/>
            <a:ext cx="3200400" cy="585216"/>
          </a:xfrm>
          <a:prstGeom prst="roundRect">
            <a:avLst>
              <a:gd name="adj" fmla="val 50000"/>
            </a:avLst>
          </a:prstGeom>
          <a:solidFill>
            <a:srgbClr val="F0584A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4846320"/>
            <a:ext cx="320040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Start free</a:t>
            </a:r>
            <a:pPr algn="ctr" indent="0" marL="0">
              <a:buNone/>
            </a:pPr>
            <a:r>
              <a:rPr lang="en-US" sz="1400" b="1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 →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343400" y="4846320"/>
            <a:ext cx="548640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F7F5E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toefl.myspeakingscore.com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5669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spc="15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PRACTICE TESTS  ·  AI SCORING IN SECONDS  ·  PROGRESS TRACKING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38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618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68680" y="960120"/>
            <a:ext cx="64008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20232C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01</a:t>
            </a:r>
            <a:endParaRPr lang="en-US" sz="20000" dirty="0"/>
          </a:p>
        </p:txBody>
      </p:sp>
      <p:sp>
        <p:nvSpPr>
          <p:cNvPr id="3" name="Shape 1"/>
          <p:cNvSpPr/>
          <p:nvPr/>
        </p:nvSpPr>
        <p:spPr>
          <a:xfrm>
            <a:off x="914400" y="2697480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4" name="Text 2"/>
          <p:cNvSpPr/>
          <p:nvPr/>
        </p:nvSpPr>
        <p:spPr>
          <a:xfrm>
            <a:off x="1133856" y="26060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B9BDC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PART ONE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What the test</a:t>
            </a:r>
            <a:endParaRPr lang="en-US" sz="42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7F5E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actually </a:t>
            </a:r>
            <a:pPr algn="l" indent="0" marL="0">
              <a:lnSpc>
                <a:spcPct val="102000"/>
              </a:lnSpc>
              <a:buNone/>
            </a:pPr>
            <a:r>
              <a:rPr lang="en-US" sz="4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is.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914400" y="50749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AFB3B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Eight minutes, two task types, eleven spoken responses. Get the shape clear before you practice.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73777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04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SPEAKING SECTION AT A GLANCE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Short, spoken, and </a:t>
            </a:r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fully AI-scored.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05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2743200"/>
            <a:ext cx="2316404" cy="2468880"/>
          </a:xfrm>
          <a:prstGeom prst="roundRect">
            <a:avLst>
              <a:gd name="adj" fmla="val 552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188720" y="3154680"/>
            <a:ext cx="17677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</a:t>
            </a:r>
            <a:endParaRPr lang="en-US" sz="5000" dirty="0"/>
          </a:p>
        </p:txBody>
      </p:sp>
      <p:sp>
        <p:nvSpPr>
          <p:cNvPr id="9" name="Text 7"/>
          <p:cNvSpPr/>
          <p:nvPr/>
        </p:nvSpPr>
        <p:spPr>
          <a:xfrm>
            <a:off x="1207008" y="4160520"/>
            <a:ext cx="17677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5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TASK TYPES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207008" y="4498848"/>
            <a:ext cx="17494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Listen &amp; Repeat and Take an Interview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596564" y="2743200"/>
            <a:ext cx="2316404" cy="2468880"/>
          </a:xfrm>
          <a:prstGeom prst="roundRect">
            <a:avLst>
              <a:gd name="adj" fmla="val 552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870884" y="3154680"/>
            <a:ext cx="17677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11</a:t>
            </a:r>
            <a:endParaRPr lang="en-US" sz="5000" dirty="0"/>
          </a:p>
        </p:txBody>
      </p:sp>
      <p:sp>
        <p:nvSpPr>
          <p:cNvPr id="13" name="Text 11"/>
          <p:cNvSpPr/>
          <p:nvPr/>
        </p:nvSpPr>
        <p:spPr>
          <a:xfrm>
            <a:off x="3889172" y="4160520"/>
            <a:ext cx="17677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5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RESPONSES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889172" y="4498848"/>
            <a:ext cx="17494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Seven repeats, four interview answers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78728" y="2743200"/>
            <a:ext cx="2316404" cy="2468880"/>
          </a:xfrm>
          <a:prstGeom prst="roundRect">
            <a:avLst>
              <a:gd name="adj" fmla="val 552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553048" y="3154680"/>
            <a:ext cx="17677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~8</a:t>
            </a:r>
            <a:endParaRPr lang="en-US" sz="5000" dirty="0"/>
          </a:p>
        </p:txBody>
      </p:sp>
      <p:sp>
        <p:nvSpPr>
          <p:cNvPr id="17" name="Text 15"/>
          <p:cNvSpPr/>
          <p:nvPr/>
        </p:nvSpPr>
        <p:spPr>
          <a:xfrm>
            <a:off x="6571336" y="4160520"/>
            <a:ext cx="17677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5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MINUTES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571336" y="4498848"/>
            <a:ext cx="17494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entire speaking section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8960891" y="2743200"/>
            <a:ext cx="2316404" cy="2468880"/>
          </a:xfrm>
          <a:prstGeom prst="roundRect">
            <a:avLst>
              <a:gd name="adj" fmla="val 5526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9235211" y="3154680"/>
            <a:ext cx="17677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0–5</a:t>
            </a:r>
            <a:endParaRPr lang="en-US" sz="5000" dirty="0"/>
          </a:p>
        </p:txBody>
      </p:sp>
      <p:sp>
        <p:nvSpPr>
          <p:cNvPr id="21" name="Text 19"/>
          <p:cNvSpPr/>
          <p:nvPr/>
        </p:nvSpPr>
        <p:spPr>
          <a:xfrm>
            <a:off x="9253499" y="4160520"/>
            <a:ext cx="17677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5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PER RESPONSE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9253499" y="4498848"/>
            <a:ext cx="17494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Holistic score on every item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TASK TYPE ONE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Listen &amp; Repeat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06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1920240"/>
            <a:ext cx="3383280" cy="38404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192024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spc="15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 PROMPTS  ·  8–12 SECONDS EACH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914400" y="2743200"/>
            <a:ext cx="5486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hear a sentence one time, then repeat it one time. No reading, no second take.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It measures one thing: can you perceive English and reproduce it accurately and intelligibly, under time pressure.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040880" y="1920240"/>
            <a:ext cx="4236415" cy="3566160"/>
          </a:xfrm>
          <a:prstGeom prst="roundRect">
            <a:avLst>
              <a:gd name="adj" fmla="val 3590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7452360" y="2240280"/>
            <a:ext cx="3413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8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WHAT IT MEASURES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452360" y="2697480"/>
            <a:ext cx="341345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Accuracy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7452360" y="3154680"/>
            <a:ext cx="341345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Reproducing the words and grammar faithfully.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452360" y="3931920"/>
            <a:ext cx="341345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Intelligibility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7452360" y="4389120"/>
            <a:ext cx="341345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Producing sounds a listener can understand.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TASK TYPE TWO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Take an Interview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07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1920240"/>
            <a:ext cx="3566160" cy="38404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1920240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spc="15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 QUESTIONS  ·  ~45 SECONDS EACH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914400" y="2743200"/>
            <a:ext cx="5486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prerecorded interviewer leads a short, simulated conversation — applying for a scholarship, joining a research study. You answer four questions in your own words.</a:t>
            </a: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endParaRPr lang="en-US" sz="15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It measures spontaneous, organized speaking: real opinions, real reasons.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040880" y="1920240"/>
            <a:ext cx="4236415" cy="3566160"/>
          </a:xfrm>
          <a:prstGeom prst="roundRect">
            <a:avLst>
              <a:gd name="adj" fmla="val 3590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7452360" y="2240280"/>
            <a:ext cx="3413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80" kern="0" dirty="0">
                <a:solidFill>
                  <a:srgbClr val="5A9AF1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WHAT IT MEASURES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452360" y="2651760"/>
            <a:ext cx="34134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Elaboration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7452360" y="3035808"/>
            <a:ext cx="341345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On-topic answers with reasons and detail.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452360" y="3566160"/>
            <a:ext cx="34134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Delivery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7452360" y="3950208"/>
            <a:ext cx="341345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Conversational pace, clear sounds, natural prosody.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452360" y="4480560"/>
            <a:ext cx="34134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Language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7452360" y="4864608"/>
            <a:ext cx="341345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2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Range and accuracy of grammar and vocabulary.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NEW FOCUS, NEW MEASUREMENTS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section got </a:t>
            </a:r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shorter and sharper.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08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14400" y="2286000"/>
            <a:ext cx="4952848" cy="3383280"/>
          </a:xfrm>
          <a:prstGeom prst="roundRect">
            <a:avLst>
              <a:gd name="adj" fmla="val 3784"/>
            </a:avLst>
          </a:prstGeom>
          <a:solidFill>
            <a:srgbClr val="FBFAF6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71600" y="2697480"/>
            <a:ext cx="868680" cy="329184"/>
          </a:xfrm>
          <a:prstGeom prst="roundRect">
            <a:avLst>
              <a:gd name="adj" fmla="val 50000"/>
            </a:avLst>
          </a:prstGeom>
          <a:solidFill>
            <a:srgbClr val="EDEAE0"/>
          </a:solidFill>
          <a:ln/>
        </p:spPr>
      </p:sp>
      <p:sp>
        <p:nvSpPr>
          <p:cNvPr id="9" name="Text 7"/>
          <p:cNvSpPr/>
          <p:nvPr/>
        </p:nvSpPr>
        <p:spPr>
          <a:xfrm>
            <a:off x="1371600" y="2697480"/>
            <a:ext cx="868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BEFORE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371600" y="342900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9A9E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737360" y="3429000"/>
            <a:ext cx="367268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5A5F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Long tasks mixing reading, listening, then speaking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1371600" y="416052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9A9E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737360" y="4160520"/>
            <a:ext cx="367268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5A5F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Heavy memory and note-taking load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1371600" y="489204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9A9EA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737360" y="4892040"/>
            <a:ext cx="367268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5A5F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Rewarded rehearsed, templated structures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6324448" y="2286000"/>
            <a:ext cx="4952848" cy="3383280"/>
          </a:xfrm>
          <a:prstGeom prst="roundRect">
            <a:avLst>
              <a:gd name="adj" fmla="val 3784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781648" y="2697480"/>
            <a:ext cx="731520" cy="329184"/>
          </a:xfrm>
          <a:prstGeom prst="roundRect">
            <a:avLst>
              <a:gd name="adj" fmla="val 50000"/>
            </a:avLst>
          </a:prstGeom>
          <a:solidFill>
            <a:srgbClr val="FBEBE7"/>
          </a:solidFill>
          <a:ln/>
        </p:spPr>
      </p:sp>
      <p:sp>
        <p:nvSpPr>
          <p:cNvPr id="18" name="Text 16"/>
          <p:cNvSpPr/>
          <p:nvPr/>
        </p:nvSpPr>
        <p:spPr>
          <a:xfrm>
            <a:off x="6781648" y="2697480"/>
            <a:ext cx="731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0584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781648" y="3493008"/>
            <a:ext cx="146304" cy="146304"/>
          </a:xfrm>
          <a:prstGeom prst="ellipse">
            <a:avLst/>
          </a:prstGeom>
          <a:solidFill>
            <a:srgbClr val="8FCF77"/>
          </a:solidFill>
          <a:ln/>
        </p:spPr>
      </p:sp>
      <p:sp>
        <p:nvSpPr>
          <p:cNvPr id="20" name="Text 18"/>
          <p:cNvSpPr/>
          <p:nvPr/>
        </p:nvSpPr>
        <p:spPr>
          <a:xfrm>
            <a:off x="7074256" y="3429000"/>
            <a:ext cx="3764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Two focused task types — nothing else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6781648" y="4224528"/>
            <a:ext cx="146304" cy="146304"/>
          </a:xfrm>
          <a:prstGeom prst="ellipse">
            <a:avLst/>
          </a:prstGeom>
          <a:solidFill>
            <a:srgbClr val="8FCF77"/>
          </a:solidFill>
          <a:ln/>
        </p:spPr>
      </p:sp>
      <p:sp>
        <p:nvSpPr>
          <p:cNvPr id="22" name="Text 20"/>
          <p:cNvSpPr/>
          <p:nvPr/>
        </p:nvSpPr>
        <p:spPr>
          <a:xfrm>
            <a:off x="7074256" y="4160520"/>
            <a:ext cx="3764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Quick, spontaneous spoken responses</a:t>
            </a:r>
            <a:endParaRPr lang="en-US" sz="1350" dirty="0"/>
          </a:p>
        </p:txBody>
      </p:sp>
      <p:sp>
        <p:nvSpPr>
          <p:cNvPr id="23" name="Shape 21"/>
          <p:cNvSpPr/>
          <p:nvPr/>
        </p:nvSpPr>
        <p:spPr>
          <a:xfrm>
            <a:off x="6781648" y="4956048"/>
            <a:ext cx="146304" cy="146304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24" name="Text 22"/>
          <p:cNvSpPr/>
          <p:nvPr/>
        </p:nvSpPr>
        <p:spPr>
          <a:xfrm>
            <a:off x="7074256" y="4892040"/>
            <a:ext cx="3764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6181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Rewards clear, fluent, intelligible delivery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58952"/>
            <a:ext cx="91440" cy="91440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" y="667512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40" kern="0" dirty="0">
                <a:solidFill>
                  <a:srgbClr val="6B707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WHAT THE GRADERS ARE LISTENING FOR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Four qualities 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0584A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behind every score.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MY SPEAKING SCORE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5790895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EA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TOEFL SPEAKING 2026  ·  09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103120"/>
            <a:ext cx="9601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Each response gets a single holistic score, but it always comes down to some mix of these.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914400" y="2971800"/>
            <a:ext cx="4975708" cy="1417320"/>
          </a:xfrm>
          <a:prstGeom prst="roundRect">
            <a:avLst>
              <a:gd name="adj" fmla="val 9032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280160" y="3515868"/>
            <a:ext cx="329184" cy="329184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0" y="3246120"/>
            <a:ext cx="37869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Intelligibility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828800" y="3685032"/>
            <a:ext cx="37869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Can a listener understand your sounds?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6301588" y="2971800"/>
            <a:ext cx="4975708" cy="1417320"/>
          </a:xfrm>
          <a:prstGeom prst="roundRect">
            <a:avLst>
              <a:gd name="adj" fmla="val 9032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667348" y="3515868"/>
            <a:ext cx="329184" cy="329184"/>
          </a:xfrm>
          <a:prstGeom prst="ellipse">
            <a:avLst/>
          </a:prstGeom>
          <a:solidFill>
            <a:srgbClr val="F0584A"/>
          </a:solidFill>
          <a:ln/>
        </p:spPr>
      </p:sp>
      <p:sp>
        <p:nvSpPr>
          <p:cNvPr id="14" name="Text 12"/>
          <p:cNvSpPr/>
          <p:nvPr/>
        </p:nvSpPr>
        <p:spPr>
          <a:xfrm>
            <a:off x="7215988" y="3246120"/>
            <a:ext cx="37869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Fluency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7215988" y="3685032"/>
            <a:ext cx="37869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Steady pace, natural pauses, quick recovery.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914400" y="4663440"/>
            <a:ext cx="4975708" cy="1417320"/>
          </a:xfrm>
          <a:prstGeom prst="roundRect">
            <a:avLst>
              <a:gd name="adj" fmla="val 9032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280160" y="5207508"/>
            <a:ext cx="329184" cy="329184"/>
          </a:xfrm>
          <a:prstGeom prst="ellipse">
            <a:avLst/>
          </a:prstGeom>
          <a:solidFill>
            <a:srgbClr val="E8A463"/>
          </a:solidFill>
          <a:ln/>
        </p:spPr>
      </p:sp>
      <p:sp>
        <p:nvSpPr>
          <p:cNvPr id="18" name="Text 16"/>
          <p:cNvSpPr/>
          <p:nvPr/>
        </p:nvSpPr>
        <p:spPr>
          <a:xfrm>
            <a:off x="1828800" y="4937760"/>
            <a:ext cx="37869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Accuracy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828800" y="5376672"/>
            <a:ext cx="37869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Right words and grammar (Listen &amp; Repeat).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301588" y="4663440"/>
            <a:ext cx="4975708" cy="1417320"/>
          </a:xfrm>
          <a:prstGeom prst="roundRect">
            <a:avLst>
              <a:gd name="adj" fmla="val 9032"/>
            </a:avLst>
          </a:prstGeom>
          <a:solidFill>
            <a:srgbClr val="FFFFFF"/>
          </a:solidFill>
          <a:ln w="12700">
            <a:solidFill>
              <a:srgbClr val="E8E4DA"/>
            </a:solidFill>
            <a:prstDash val="solid"/>
          </a:ln>
          <a:effectLst>
            <a:outerShdw sx="100000" sy="100000" kx="0" ky="0" algn="bl" rotWithShape="0" blurRad="127000" dist="38100" dir="5400000">
              <a:srgbClr val="16181F">
                <a:alpha val="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667348" y="5207508"/>
            <a:ext cx="329184" cy="329184"/>
          </a:xfrm>
          <a:prstGeom prst="ellipse">
            <a:avLst/>
          </a:prstGeom>
          <a:solidFill>
            <a:srgbClr val="5A9AF1"/>
          </a:solidFill>
          <a:ln/>
        </p:spPr>
      </p:sp>
      <p:sp>
        <p:nvSpPr>
          <p:cNvPr id="22" name="Text 20"/>
          <p:cNvSpPr/>
          <p:nvPr/>
        </p:nvSpPr>
        <p:spPr>
          <a:xfrm>
            <a:off x="7215988" y="4937760"/>
            <a:ext cx="37869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6181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Elaboration &amp; language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215988" y="5376672"/>
            <a:ext cx="37869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6B707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Clear reasons, varied grammar (Interview).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38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TOEFL Speaking 2026 — Complete Beginner Course</dc:title>
  <dc:subject>PptxGenJS Presentation</dc:subject>
  <dc:creator>My Speaking Score</dc:creator>
  <cp:lastModifiedBy>My Speaking Score</cp:lastModifiedBy>
  <cp:revision>1</cp:revision>
  <dcterms:created xsi:type="dcterms:W3CDTF">2026-06-21T18:12:56Z</dcterms:created>
  <dcterms:modified xsi:type="dcterms:W3CDTF">2026-06-21T18:12:56Z</dcterms:modified>
</cp:coreProperties>
</file>